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2"/>
    <p:sldId id="262" r:id="rId3"/>
    <p:sldId id="303" r:id="rId4"/>
    <p:sldId id="304" r:id="rId5"/>
    <p:sldId id="305" r:id="rId6"/>
    <p:sldId id="264" r:id="rId7"/>
    <p:sldId id="270" r:id="rId8"/>
    <p:sldId id="306" r:id="rId9"/>
    <p:sldId id="260" r:id="rId10"/>
  </p:sldIdLst>
  <p:sldSz cx="12192000" cy="6858000"/>
  <p:notesSz cx="6858000" cy="9144000"/>
  <p:embeddedFontLst>
    <p:embeddedFont>
      <p:font typeface="NanumGothic" panose="020D0604000000000000" pitchFamily="50" charset="-127"/>
      <p:regular r:id="rId13"/>
      <p:bold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맑은 고딕" panose="020B0503020000020004" pitchFamily="50" charset="-127"/>
      <p:regular r:id="rId19"/>
      <p:bold r:id="rId20"/>
    </p:embeddedFont>
    <p:embeddedFont>
      <p:font typeface="D2Coding" panose="020B0609020101020101" pitchFamily="49" charset="-127"/>
      <p:regular r:id="rId21"/>
      <p:bold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0FF665E2-6941-4EA1-8649-FF6245B58497}">
          <p14:sldIdLst>
            <p14:sldId id="256"/>
            <p14:sldId id="262"/>
            <p14:sldId id="303"/>
            <p14:sldId id="304"/>
            <p14:sldId id="305"/>
            <p14:sldId id="264"/>
            <p14:sldId id="270"/>
          </p14:sldIdLst>
        </p14:section>
        <p14:section name="Interface Segregation" id="{369A38A8-C63E-4024-A175-FFBC5421CE3C}">
          <p14:sldIdLst>
            <p14:sldId id="306"/>
          </p14:sldIdLst>
        </p14:section>
        <p14:section name="Conclusion" id="{4691257A-FB77-4C30-8690-DE471F6330C4}">
          <p14:sldIdLst>
            <p14:sldId id="26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2359"/>
    <a:srgbClr val="252526"/>
    <a:srgbClr val="007ACC"/>
    <a:srgbClr val="6821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154" autoAdjust="0"/>
    <p:restoredTop sz="69868" autoAdjust="0"/>
  </p:normalViewPr>
  <p:slideViewPr>
    <p:cSldViewPr snapToGrid="0">
      <p:cViewPr varScale="1">
        <p:scale>
          <a:sx n="58" d="100"/>
          <a:sy n="58" d="100"/>
        </p:scale>
        <p:origin x="1356" y="19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6" d="100"/>
          <a:sy n="66" d="100"/>
        </p:scale>
        <p:origin x="3066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3BD212-AA7D-4887-BDBE-C8634B49FCF7}" type="datetimeFigureOut">
              <a:rPr lang="en-US" smtClean="0"/>
              <a:t>9/7/2016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D58619-1AEC-4DCF-AB47-EFF584B1E1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5542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2.jp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9EADA7-78E1-4FDB-9368-8EB6995EFCC0}" type="datetimeFigureOut">
              <a:rPr lang="en-US" smtClean="0"/>
              <a:t>9/7/2016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9D2F6F-6F93-4678-921F-77810497FA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66203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안녕하세요</a:t>
            </a:r>
            <a:r>
              <a:rPr lang="en-US" altLang="ko-KR" dirty="0"/>
              <a:t>, </a:t>
            </a:r>
            <a:r>
              <a:rPr lang="ko-KR" altLang="en-US" dirty="0"/>
              <a:t>여러분</a:t>
            </a:r>
            <a:r>
              <a:rPr lang="en-US" altLang="ko-KR" baseline="0" dirty="0"/>
              <a:t> :)</a:t>
            </a:r>
            <a:endParaRPr lang="en-US" altLang="ko-KR" dirty="0"/>
          </a:p>
          <a:p>
            <a:r>
              <a:rPr lang="ko-KR" altLang="en-US" dirty="0"/>
              <a:t>디자인 패턴 스터디</a:t>
            </a:r>
            <a:r>
              <a:rPr lang="en-US" altLang="ko-KR" dirty="0"/>
              <a:t>, 4</a:t>
            </a:r>
            <a:r>
              <a:rPr lang="ko-KR" altLang="en-US" dirty="0"/>
              <a:t>주차 </a:t>
            </a:r>
            <a:r>
              <a:rPr lang="en-US" altLang="ko-KR" dirty="0"/>
              <a:t>(</a:t>
            </a:r>
            <a:r>
              <a:rPr lang="ko-KR" altLang="en-US" dirty="0"/>
              <a:t>예비</a:t>
            </a:r>
            <a:r>
              <a:rPr lang="en-US" altLang="ko-KR" dirty="0"/>
              <a:t>)</a:t>
            </a:r>
            <a:r>
              <a:rPr lang="ko-KR" altLang="en-US" dirty="0"/>
              <a:t>발표</a:t>
            </a:r>
            <a:endParaRPr lang="en-US" altLang="ko-KR" dirty="0"/>
          </a:p>
          <a:p>
            <a:r>
              <a:rPr lang="en-US" dirty="0"/>
              <a:t>C++ Korea</a:t>
            </a:r>
            <a:r>
              <a:rPr lang="ko-KR" altLang="en-US" dirty="0"/>
              <a:t>의 </a:t>
            </a:r>
            <a:r>
              <a:rPr lang="ko-KR" altLang="en-US" baseline="0" dirty="0"/>
              <a:t> 박동하 입니다</a:t>
            </a:r>
            <a:r>
              <a:rPr lang="en-US" altLang="ko-KR" baseline="0" dirty="0"/>
              <a:t>.</a:t>
            </a:r>
          </a:p>
          <a:p>
            <a:endParaRPr lang="en-US" altLang="ko-KR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89294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이번에도 참고자료는 </a:t>
            </a:r>
            <a:r>
              <a:rPr lang="en-US" altLang="ko-KR" dirty="0"/>
              <a:t>Adaptive</a:t>
            </a:r>
            <a:r>
              <a:rPr lang="en-US" altLang="ko-KR" baseline="0" dirty="0"/>
              <a:t> Code via C#</a:t>
            </a:r>
            <a:r>
              <a:rPr lang="ko-KR" altLang="en-US" baseline="0" dirty="0"/>
              <a:t>입니다</a:t>
            </a:r>
            <a:r>
              <a:rPr lang="en-US" altLang="ko-KR" baseline="0" dirty="0"/>
              <a:t>.</a:t>
            </a:r>
          </a:p>
          <a:p>
            <a:r>
              <a:rPr lang="ko-KR" altLang="en-US" baseline="0" dirty="0"/>
              <a:t>도서관</a:t>
            </a:r>
            <a:r>
              <a:rPr lang="en-US" altLang="ko-KR" baseline="0" dirty="0"/>
              <a:t>/</a:t>
            </a:r>
            <a:r>
              <a:rPr lang="ko-KR" altLang="en-US" baseline="0" dirty="0"/>
              <a:t>지인들에게 빌려서 두 번 보세요 여러분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44455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지난번 내용은 </a:t>
            </a:r>
            <a:r>
              <a:rPr lang="en-US" altLang="ko-KR" dirty="0"/>
              <a:t>Liskov Substitution</a:t>
            </a:r>
            <a:r>
              <a:rPr lang="en-US" altLang="ko-KR" baseline="0" dirty="0"/>
              <a:t> Principle</a:t>
            </a:r>
            <a:r>
              <a:rPr lang="ko-KR" altLang="en-US" baseline="0" dirty="0"/>
              <a:t>이었습니다</a:t>
            </a:r>
            <a:r>
              <a:rPr lang="en-US" altLang="ko-KR" baseline="0" dirty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03344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계약규칙 다시보기</a:t>
            </a:r>
            <a:endParaRPr lang="en-US" altLang="ko-KR" dirty="0"/>
          </a:p>
          <a:p>
            <a:endParaRPr lang="en-US" dirty="0"/>
          </a:p>
          <a:p>
            <a:r>
              <a:rPr lang="ko-KR" altLang="en-US" dirty="0"/>
              <a:t>생각보다 구체적인 클라이언트 코드의 기대와 조건</a:t>
            </a:r>
            <a:r>
              <a:rPr lang="en-US" altLang="ko-KR" dirty="0"/>
              <a:t>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50731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가변성 규칙 </a:t>
            </a:r>
            <a:r>
              <a:rPr lang="ko-KR" altLang="en-US" dirty="0" err="1"/>
              <a:t>다시보기</a:t>
            </a:r>
            <a:endParaRPr lang="en-US" altLang="ko-KR" dirty="0"/>
          </a:p>
          <a:p>
            <a:endParaRPr lang="en-US" dirty="0"/>
          </a:p>
          <a:p>
            <a:r>
              <a:rPr lang="ko-KR" altLang="en-US" dirty="0"/>
              <a:t>공변성</a:t>
            </a:r>
            <a:r>
              <a:rPr lang="en-US" altLang="ko-KR" dirty="0"/>
              <a:t>/</a:t>
            </a:r>
            <a:r>
              <a:rPr lang="ko-KR" altLang="en-US" dirty="0"/>
              <a:t>반</a:t>
            </a:r>
            <a:r>
              <a:rPr lang="en-US" altLang="ko-KR" dirty="0"/>
              <a:t>-</a:t>
            </a:r>
            <a:r>
              <a:rPr lang="ko-KR" altLang="en-US" dirty="0"/>
              <a:t>공변성 </a:t>
            </a:r>
            <a:r>
              <a:rPr lang="en-US" altLang="ko-KR" dirty="0"/>
              <a:t>: </a:t>
            </a:r>
            <a:r>
              <a:rPr lang="ko-KR" altLang="en-US" dirty="0"/>
              <a:t>프로그래머의 타입정보 전달</a:t>
            </a:r>
            <a:endParaRPr lang="en-US" altLang="ko-KR" dirty="0"/>
          </a:p>
          <a:p>
            <a:endParaRPr lang="en-US" dirty="0"/>
          </a:p>
          <a:p>
            <a:r>
              <a:rPr lang="ko-KR" altLang="en-US" dirty="0"/>
              <a:t>예외처리 </a:t>
            </a:r>
            <a:r>
              <a:rPr lang="en-US" altLang="ko-KR" dirty="0"/>
              <a:t>: </a:t>
            </a:r>
            <a:r>
              <a:rPr lang="ko-KR" altLang="en-US" dirty="0"/>
              <a:t>상위타입의 </a:t>
            </a:r>
            <a:r>
              <a:rPr lang="ko-KR" altLang="en-US" dirty="0" err="1"/>
              <a:t>핸들러에</a:t>
            </a:r>
            <a:r>
              <a:rPr lang="ko-KR" altLang="en-US" dirty="0"/>
              <a:t> 맞게 조정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35656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오늘의 고민도 똑같습니다</a:t>
            </a:r>
            <a:r>
              <a:rPr lang="en-US" altLang="ko-KR" dirty="0"/>
              <a:t>. </a:t>
            </a:r>
            <a:r>
              <a:rPr lang="ko-KR" altLang="en-US" dirty="0"/>
              <a:t>사실</a:t>
            </a:r>
            <a:r>
              <a:rPr lang="en-US" altLang="ko-KR" dirty="0"/>
              <a:t>, </a:t>
            </a:r>
            <a:r>
              <a:rPr lang="ko-KR" altLang="en-US" dirty="0"/>
              <a:t>크게 바뀐 것이 없죠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28364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오늘의 주제는</a:t>
            </a:r>
            <a:r>
              <a:rPr lang="en-US" altLang="ko-KR" dirty="0"/>
              <a:t>, SOLID</a:t>
            </a:r>
            <a:r>
              <a:rPr lang="ko-KR" altLang="en-US" dirty="0"/>
              <a:t>의 </a:t>
            </a:r>
            <a:r>
              <a:rPr lang="en-US" altLang="ko-KR" dirty="0"/>
              <a:t>4</a:t>
            </a:r>
            <a:r>
              <a:rPr lang="ko-KR" altLang="en-US" dirty="0"/>
              <a:t>번째</a:t>
            </a:r>
            <a:r>
              <a:rPr lang="en-US" altLang="ko-KR" dirty="0"/>
              <a:t>. </a:t>
            </a:r>
            <a:r>
              <a:rPr lang="ko-KR" altLang="en-US" dirty="0"/>
              <a:t>인터페이스 분리입니다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71632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71684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간단하게 인터페이스 분리하기를 짚어봤습니다</a:t>
            </a:r>
            <a:r>
              <a:rPr lang="en-US" altLang="ko-KR" dirty="0"/>
              <a:t>. </a:t>
            </a:r>
            <a:r>
              <a:rPr lang="ko-KR" altLang="en-US" dirty="0"/>
              <a:t>감사합니다</a:t>
            </a:r>
            <a:r>
              <a:rPr lang="en-US" altLang="ko-KR" dirty="0"/>
              <a:t>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5089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5615353" y="0"/>
            <a:ext cx="6576647" cy="685800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6075365" y="1933206"/>
            <a:ext cx="5656622" cy="1495794"/>
          </a:xfrm>
        </p:spPr>
        <p:txBody>
          <a:bodyPr anchor="b">
            <a:noAutofit/>
          </a:bodyPr>
          <a:lstStyle>
            <a:lvl1pPr algn="l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Master title style</a:t>
            </a:r>
          </a:p>
        </p:txBody>
      </p:sp>
      <p:sp>
        <p:nvSpPr>
          <p:cNvPr id="11" name="Subtitle 2"/>
          <p:cNvSpPr>
            <a:spLocks noGrp="1"/>
          </p:cNvSpPr>
          <p:nvPr>
            <p:ph type="subTitle" idx="1"/>
          </p:nvPr>
        </p:nvSpPr>
        <p:spPr>
          <a:xfrm>
            <a:off x="6075365" y="4458834"/>
            <a:ext cx="5656622" cy="1179286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3" name="Rounded Rectangle 18"/>
          <p:cNvSpPr/>
          <p:nvPr userDrawn="1"/>
        </p:nvSpPr>
        <p:spPr>
          <a:xfrm>
            <a:off x="11517287" y="6400800"/>
            <a:ext cx="914400" cy="914400"/>
          </a:xfrm>
          <a:prstGeom prst="roundRect">
            <a:avLst/>
          </a:prstGeom>
          <a:noFill/>
          <a:ln w="38100">
            <a:solidFill>
              <a:schemeClr val="accent6">
                <a:lumMod val="20000"/>
                <a:lumOff val="8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Rounded Rectangle 18"/>
          <p:cNvSpPr/>
          <p:nvPr userDrawn="1"/>
        </p:nvSpPr>
        <p:spPr>
          <a:xfrm>
            <a:off x="6818287" y="5409860"/>
            <a:ext cx="914400" cy="914400"/>
          </a:xfrm>
          <a:prstGeom prst="roundRect">
            <a:avLst/>
          </a:prstGeom>
          <a:noFill/>
          <a:ln w="38100">
            <a:solidFill>
              <a:schemeClr val="accent6">
                <a:lumMod val="20000"/>
                <a:lumOff val="8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Rounded Rectangle 19"/>
          <p:cNvSpPr/>
          <p:nvPr userDrawn="1"/>
        </p:nvSpPr>
        <p:spPr>
          <a:xfrm>
            <a:off x="7631430" y="5318080"/>
            <a:ext cx="548640" cy="548640"/>
          </a:xfrm>
          <a:prstGeom prst="roundRect">
            <a:avLst/>
          </a:prstGeom>
          <a:noFill/>
          <a:ln w="28575">
            <a:solidFill>
              <a:schemeClr val="accent6">
                <a:lumMod val="20000"/>
                <a:lumOff val="8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Rounded Rectangle 20"/>
          <p:cNvSpPr/>
          <p:nvPr userDrawn="1"/>
        </p:nvSpPr>
        <p:spPr>
          <a:xfrm>
            <a:off x="7732687" y="-458901"/>
            <a:ext cx="914400" cy="917802"/>
          </a:xfrm>
          <a:prstGeom prst="roundRect">
            <a:avLst/>
          </a:prstGeom>
          <a:noFill/>
          <a:ln w="38100">
            <a:solidFill>
              <a:schemeClr val="accent6">
                <a:lumMod val="20000"/>
                <a:lumOff val="8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Rounded Rectangle 20"/>
          <p:cNvSpPr/>
          <p:nvPr userDrawn="1"/>
        </p:nvSpPr>
        <p:spPr>
          <a:xfrm>
            <a:off x="9410700" y="2970099"/>
            <a:ext cx="914400" cy="917802"/>
          </a:xfrm>
          <a:prstGeom prst="roundRect">
            <a:avLst/>
          </a:prstGeom>
          <a:noFill/>
          <a:ln w="38100">
            <a:solidFill>
              <a:schemeClr val="accent6">
                <a:lumMod val="20000"/>
                <a:lumOff val="8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Rounded Rectangle 21"/>
          <p:cNvSpPr/>
          <p:nvPr userDrawn="1"/>
        </p:nvSpPr>
        <p:spPr>
          <a:xfrm>
            <a:off x="11077341" y="880796"/>
            <a:ext cx="548640" cy="548640"/>
          </a:xfrm>
          <a:prstGeom prst="roundRect">
            <a:avLst/>
          </a:prstGeom>
          <a:noFill/>
          <a:ln w="25400">
            <a:solidFill>
              <a:schemeClr val="accent6">
                <a:lumMod val="20000"/>
                <a:lumOff val="8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Rounded Rectangle 21"/>
          <p:cNvSpPr/>
          <p:nvPr userDrawn="1"/>
        </p:nvSpPr>
        <p:spPr>
          <a:xfrm>
            <a:off x="6391041" y="1658886"/>
            <a:ext cx="548640" cy="548640"/>
          </a:xfrm>
          <a:prstGeom prst="roundRect">
            <a:avLst/>
          </a:prstGeom>
          <a:noFill/>
          <a:ln w="25400">
            <a:solidFill>
              <a:schemeClr val="accent6">
                <a:lumMod val="20000"/>
                <a:lumOff val="8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28273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990" y="421888"/>
            <a:ext cx="3095513" cy="1575878"/>
          </a:xfrm>
        </p:spPr>
        <p:txBody>
          <a:bodyPr anchor="t"/>
          <a:lstStyle>
            <a:lvl1pPr>
              <a:defRPr sz="3200">
                <a:solidFill>
                  <a:schemeClr val="accent6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5991" y="2361124"/>
            <a:ext cx="3095512" cy="417322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3679581" y="6534344"/>
            <a:ext cx="7991719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 userDrawn="1"/>
        </p:nvCxnSpPr>
        <p:spPr>
          <a:xfrm>
            <a:off x="465990" y="2164439"/>
            <a:ext cx="3095513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>
          <a:xfrm>
            <a:off x="0" y="-1"/>
            <a:ext cx="307731" cy="6857999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3679581" y="421888"/>
            <a:ext cx="7991719" cy="595903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59841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8844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1">
    <p:bg>
      <p:bgPr>
        <a:solidFill>
          <a:srgbClr val="4423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/>
          <p:cNvCxnSpPr/>
          <p:nvPr userDrawn="1"/>
        </p:nvCxnSpPr>
        <p:spPr>
          <a:xfrm>
            <a:off x="831850" y="4595524"/>
            <a:ext cx="10515600" cy="0"/>
          </a:xfrm>
          <a:prstGeom prst="line">
            <a:avLst/>
          </a:prstGeom>
          <a:ln w="19050" cap="sq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ounded Rectangle 17"/>
          <p:cNvSpPr/>
          <p:nvPr userDrawn="1"/>
        </p:nvSpPr>
        <p:spPr>
          <a:xfrm>
            <a:off x="3110174" y="1792806"/>
            <a:ext cx="361306" cy="365760"/>
          </a:xfrm>
          <a:prstGeom prst="roundRect">
            <a:avLst/>
          </a:prstGeom>
          <a:noFill/>
          <a:ln w="25400">
            <a:solidFill>
              <a:schemeClr val="accent2">
                <a:lumMod val="60000"/>
                <a:lumOff val="40000"/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Rounded Rectangle 18"/>
          <p:cNvSpPr/>
          <p:nvPr userDrawn="1"/>
        </p:nvSpPr>
        <p:spPr>
          <a:xfrm>
            <a:off x="2322487" y="1335606"/>
            <a:ext cx="914400" cy="914400"/>
          </a:xfrm>
          <a:prstGeom prst="roundRect">
            <a:avLst/>
          </a:prstGeom>
          <a:noFill/>
          <a:ln w="38100">
            <a:solidFill>
              <a:schemeClr val="accent2">
                <a:lumMod val="60000"/>
                <a:lumOff val="4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Rounded Rectangle 19"/>
          <p:cNvSpPr/>
          <p:nvPr userDrawn="1"/>
        </p:nvSpPr>
        <p:spPr>
          <a:xfrm>
            <a:off x="4586803" y="4703851"/>
            <a:ext cx="548640" cy="548640"/>
          </a:xfrm>
          <a:prstGeom prst="roundRect">
            <a:avLst/>
          </a:prstGeom>
          <a:noFill/>
          <a:ln w="28575">
            <a:solidFill>
              <a:schemeClr val="accent2">
                <a:lumMod val="60000"/>
                <a:lumOff val="4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Rounded Rectangle 20"/>
          <p:cNvSpPr/>
          <p:nvPr userDrawn="1"/>
        </p:nvSpPr>
        <p:spPr>
          <a:xfrm>
            <a:off x="950974" y="5544456"/>
            <a:ext cx="914400" cy="917802"/>
          </a:xfrm>
          <a:prstGeom prst="roundRect">
            <a:avLst/>
          </a:prstGeom>
          <a:noFill/>
          <a:ln w="38100">
            <a:solidFill>
              <a:schemeClr val="accent2">
                <a:lumMod val="60000"/>
                <a:lumOff val="4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Rounded Rectangle 21"/>
          <p:cNvSpPr/>
          <p:nvPr userDrawn="1"/>
        </p:nvSpPr>
        <p:spPr>
          <a:xfrm>
            <a:off x="11013841" y="898883"/>
            <a:ext cx="548640" cy="548640"/>
          </a:xfrm>
          <a:prstGeom prst="roundRect">
            <a:avLst/>
          </a:prstGeom>
          <a:noFill/>
          <a:ln w="25400">
            <a:solidFill>
              <a:schemeClr val="accent2">
                <a:lumMod val="60000"/>
                <a:lumOff val="4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Rounded Rectangle 22"/>
          <p:cNvSpPr/>
          <p:nvPr userDrawn="1"/>
        </p:nvSpPr>
        <p:spPr>
          <a:xfrm>
            <a:off x="6248687" y="6299200"/>
            <a:ext cx="1005840" cy="1002123"/>
          </a:xfrm>
          <a:prstGeom prst="roundRect">
            <a:avLst/>
          </a:prstGeom>
          <a:noFill/>
          <a:ln w="34925">
            <a:solidFill>
              <a:schemeClr val="accent2">
                <a:lumMod val="60000"/>
                <a:lumOff val="4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831850" y="1688624"/>
            <a:ext cx="10515600" cy="2747369"/>
          </a:xfrm>
        </p:spPr>
        <p:txBody>
          <a:bodyPr anchor="b">
            <a:normAutofit/>
          </a:bodyPr>
          <a:lstStyle>
            <a:lvl1pPr algn="r">
              <a:defRPr sz="5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idx="1"/>
          </p:nvPr>
        </p:nvSpPr>
        <p:spPr>
          <a:xfrm>
            <a:off x="831850" y="4703851"/>
            <a:ext cx="10515600" cy="1385799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accent5">
                    <a:lumMod val="9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2" name="Rounded Rectangle 18"/>
          <p:cNvSpPr/>
          <p:nvPr userDrawn="1"/>
        </p:nvSpPr>
        <p:spPr>
          <a:xfrm>
            <a:off x="6495065" y="2312377"/>
            <a:ext cx="543177" cy="577709"/>
          </a:xfrm>
          <a:prstGeom prst="roundRect">
            <a:avLst/>
          </a:prstGeom>
          <a:noFill/>
          <a:ln w="38100">
            <a:solidFill>
              <a:schemeClr val="accent2">
                <a:lumMod val="60000"/>
                <a:lumOff val="4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Rounded Rectangle 18"/>
          <p:cNvSpPr/>
          <p:nvPr userDrawn="1"/>
        </p:nvSpPr>
        <p:spPr>
          <a:xfrm>
            <a:off x="7645392" y="-288855"/>
            <a:ext cx="543177" cy="577709"/>
          </a:xfrm>
          <a:prstGeom prst="roundRect">
            <a:avLst/>
          </a:prstGeom>
          <a:noFill/>
          <a:ln w="38100">
            <a:solidFill>
              <a:schemeClr val="accent2">
                <a:lumMod val="60000"/>
                <a:lumOff val="4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0325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/>
          <p:cNvCxnSpPr/>
          <p:nvPr userDrawn="1"/>
        </p:nvCxnSpPr>
        <p:spPr>
          <a:xfrm>
            <a:off x="831850" y="2425930"/>
            <a:ext cx="10515600" cy="0"/>
          </a:xfrm>
          <a:prstGeom prst="line">
            <a:avLst/>
          </a:prstGeom>
          <a:ln w="19050" cap="sq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ounded Rectangle 17"/>
          <p:cNvSpPr/>
          <p:nvPr userDrawn="1"/>
        </p:nvSpPr>
        <p:spPr>
          <a:xfrm>
            <a:off x="2868874" y="2257626"/>
            <a:ext cx="361306" cy="365760"/>
          </a:xfrm>
          <a:prstGeom prst="roundRect">
            <a:avLst/>
          </a:prstGeom>
          <a:noFill/>
          <a:ln w="25400"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Rounded Rectangle 18"/>
          <p:cNvSpPr/>
          <p:nvPr userDrawn="1"/>
        </p:nvSpPr>
        <p:spPr>
          <a:xfrm>
            <a:off x="9129687" y="2440506"/>
            <a:ext cx="914400" cy="914400"/>
          </a:xfrm>
          <a:prstGeom prst="roundRect">
            <a:avLst/>
          </a:prstGeom>
          <a:noFill/>
          <a:ln w="38100">
            <a:solidFill>
              <a:schemeClr val="accent6">
                <a:lumMod val="20000"/>
                <a:lumOff val="8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Rounded Rectangle 19"/>
          <p:cNvSpPr/>
          <p:nvPr userDrawn="1"/>
        </p:nvSpPr>
        <p:spPr>
          <a:xfrm>
            <a:off x="3230180" y="5611119"/>
            <a:ext cx="548640" cy="548640"/>
          </a:xfrm>
          <a:prstGeom prst="roundRect">
            <a:avLst/>
          </a:prstGeom>
          <a:noFill/>
          <a:ln w="28575">
            <a:solidFill>
              <a:schemeClr val="accent6">
                <a:lumMod val="20000"/>
                <a:lumOff val="8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Rounded Rectangle 20"/>
          <p:cNvSpPr/>
          <p:nvPr userDrawn="1"/>
        </p:nvSpPr>
        <p:spPr>
          <a:xfrm>
            <a:off x="-457200" y="-195944"/>
            <a:ext cx="914400" cy="917802"/>
          </a:xfrm>
          <a:prstGeom prst="roundRect">
            <a:avLst/>
          </a:prstGeom>
          <a:noFill/>
          <a:ln w="38100">
            <a:solidFill>
              <a:schemeClr val="accent6">
                <a:lumMod val="20000"/>
                <a:lumOff val="8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Rounded Rectangle 21"/>
          <p:cNvSpPr/>
          <p:nvPr userDrawn="1"/>
        </p:nvSpPr>
        <p:spPr>
          <a:xfrm>
            <a:off x="8346841" y="1244166"/>
            <a:ext cx="548640" cy="548640"/>
          </a:xfrm>
          <a:prstGeom prst="roundRect">
            <a:avLst/>
          </a:prstGeom>
          <a:noFill/>
          <a:ln w="25400">
            <a:solidFill>
              <a:schemeClr val="accent6">
                <a:lumMod val="20000"/>
                <a:lumOff val="8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Rounded Rectangle 22"/>
          <p:cNvSpPr/>
          <p:nvPr userDrawn="1"/>
        </p:nvSpPr>
        <p:spPr>
          <a:xfrm>
            <a:off x="8346841" y="6261100"/>
            <a:ext cx="1005840" cy="1002123"/>
          </a:xfrm>
          <a:prstGeom prst="roundRect">
            <a:avLst/>
          </a:prstGeom>
          <a:noFill/>
          <a:ln w="34925">
            <a:solidFill>
              <a:schemeClr val="accent6">
                <a:lumMod val="20000"/>
                <a:lumOff val="8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831850" y="593450"/>
            <a:ext cx="10515600" cy="1666282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idx="1"/>
          </p:nvPr>
        </p:nvSpPr>
        <p:spPr>
          <a:xfrm>
            <a:off x="831850" y="2564619"/>
            <a:ext cx="10515600" cy="1787411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2" name="Rounded Rectangle 11"/>
          <p:cNvSpPr/>
          <p:nvPr userDrawn="1"/>
        </p:nvSpPr>
        <p:spPr>
          <a:xfrm>
            <a:off x="677480" y="4818956"/>
            <a:ext cx="998920" cy="998920"/>
          </a:xfrm>
          <a:prstGeom prst="roundRect">
            <a:avLst/>
          </a:prstGeom>
          <a:noFill/>
          <a:ln w="28575">
            <a:solidFill>
              <a:schemeClr val="accent6">
                <a:lumMod val="20000"/>
                <a:lumOff val="8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59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">
    <p:bg>
      <p:bgPr>
        <a:solidFill>
          <a:srgbClr val="2525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/>
          <p:cNvCxnSpPr/>
          <p:nvPr userDrawn="1"/>
        </p:nvCxnSpPr>
        <p:spPr>
          <a:xfrm>
            <a:off x="2282825" y="4003723"/>
            <a:ext cx="7613650" cy="14576"/>
          </a:xfrm>
          <a:prstGeom prst="line">
            <a:avLst/>
          </a:prstGeom>
          <a:ln w="19050" cap="sq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ounded Rectangle 17"/>
          <p:cNvSpPr/>
          <p:nvPr userDrawn="1"/>
        </p:nvSpPr>
        <p:spPr>
          <a:xfrm>
            <a:off x="2705729" y="1427046"/>
            <a:ext cx="361306" cy="365760"/>
          </a:xfrm>
          <a:prstGeom prst="roundRect">
            <a:avLst/>
          </a:prstGeom>
          <a:noFill/>
          <a:ln w="25400"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Rounded Rectangle 18"/>
          <p:cNvSpPr/>
          <p:nvPr userDrawn="1"/>
        </p:nvSpPr>
        <p:spPr>
          <a:xfrm>
            <a:off x="500978" y="681404"/>
            <a:ext cx="967337" cy="928522"/>
          </a:xfrm>
          <a:prstGeom prst="roundRect">
            <a:avLst/>
          </a:prstGeom>
          <a:noFill/>
          <a:ln w="38100">
            <a:solidFill>
              <a:schemeClr val="bg1"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Rounded Rectangle 19"/>
          <p:cNvSpPr/>
          <p:nvPr userDrawn="1"/>
        </p:nvSpPr>
        <p:spPr>
          <a:xfrm>
            <a:off x="1914838" y="6084187"/>
            <a:ext cx="548640" cy="548640"/>
          </a:xfrm>
          <a:prstGeom prst="roundRect">
            <a:avLst/>
          </a:prstGeom>
          <a:noFill/>
          <a:ln w="28575">
            <a:solidFill>
              <a:schemeClr val="bg1"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Rounded Rectangle 20"/>
          <p:cNvSpPr/>
          <p:nvPr userDrawn="1"/>
        </p:nvSpPr>
        <p:spPr>
          <a:xfrm>
            <a:off x="6178550" y="5209336"/>
            <a:ext cx="641350" cy="643736"/>
          </a:xfrm>
          <a:prstGeom prst="roundRect">
            <a:avLst/>
          </a:prstGeom>
          <a:noFill/>
          <a:ln w="38100">
            <a:solidFill>
              <a:schemeClr val="bg1"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Rounded Rectangle 21"/>
          <p:cNvSpPr/>
          <p:nvPr userDrawn="1"/>
        </p:nvSpPr>
        <p:spPr>
          <a:xfrm>
            <a:off x="8346841" y="1244166"/>
            <a:ext cx="548640" cy="548640"/>
          </a:xfrm>
          <a:prstGeom prst="roundRect">
            <a:avLst/>
          </a:prstGeom>
          <a:noFill/>
          <a:ln w="25400">
            <a:solidFill>
              <a:schemeClr val="accent5"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Rounded Rectangle 22"/>
          <p:cNvSpPr/>
          <p:nvPr userDrawn="1"/>
        </p:nvSpPr>
        <p:spPr>
          <a:xfrm>
            <a:off x="10582041" y="5356384"/>
            <a:ext cx="1005840" cy="1002123"/>
          </a:xfrm>
          <a:prstGeom prst="roundRect">
            <a:avLst/>
          </a:prstGeom>
          <a:noFill/>
          <a:ln w="34925">
            <a:solidFill>
              <a:schemeClr val="bg1"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282825" y="2771017"/>
            <a:ext cx="7613650" cy="1115183"/>
          </a:xfrm>
        </p:spPr>
        <p:txBody>
          <a:bodyPr anchor="b">
            <a:normAutofit/>
          </a:bodyPr>
          <a:lstStyle>
            <a:lvl1pPr algn="ctr">
              <a:defRPr sz="5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2" name="Rounded Rectangle 11"/>
          <p:cNvSpPr/>
          <p:nvPr userDrawn="1"/>
        </p:nvSpPr>
        <p:spPr>
          <a:xfrm>
            <a:off x="1283905" y="6469956"/>
            <a:ext cx="998920" cy="998920"/>
          </a:xfrm>
          <a:prstGeom prst="roundRect">
            <a:avLst/>
          </a:prstGeom>
          <a:noFill/>
          <a:ln w="28575">
            <a:solidFill>
              <a:schemeClr val="bg1"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 Placeholder 2"/>
          <p:cNvSpPr>
            <a:spLocks noGrp="1"/>
          </p:cNvSpPr>
          <p:nvPr>
            <p:ph type="body" idx="1"/>
          </p:nvPr>
        </p:nvSpPr>
        <p:spPr>
          <a:xfrm>
            <a:off x="2282824" y="4198479"/>
            <a:ext cx="7613651" cy="66593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3" name="Rounded Rectangle 21"/>
          <p:cNvSpPr/>
          <p:nvPr userDrawn="1"/>
        </p:nvSpPr>
        <p:spPr>
          <a:xfrm>
            <a:off x="8675087" y="1636009"/>
            <a:ext cx="548640" cy="548640"/>
          </a:xfrm>
          <a:prstGeom prst="roundRect">
            <a:avLst/>
          </a:prstGeom>
          <a:noFill/>
          <a:ln w="25400">
            <a:solidFill>
              <a:schemeClr val="accent5"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Rounded Rectangle 21"/>
          <p:cNvSpPr/>
          <p:nvPr userDrawn="1"/>
        </p:nvSpPr>
        <p:spPr>
          <a:xfrm>
            <a:off x="11860096" y="496811"/>
            <a:ext cx="663808" cy="964409"/>
          </a:xfrm>
          <a:prstGeom prst="roundRect">
            <a:avLst/>
          </a:prstGeom>
          <a:noFill/>
          <a:ln w="25400">
            <a:solidFill>
              <a:schemeClr val="accent5"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Rounded Rectangle 17"/>
          <p:cNvSpPr/>
          <p:nvPr userDrawn="1"/>
        </p:nvSpPr>
        <p:spPr>
          <a:xfrm>
            <a:off x="1205175" y="3285154"/>
            <a:ext cx="361306" cy="365760"/>
          </a:xfrm>
          <a:prstGeom prst="roundRect">
            <a:avLst/>
          </a:prstGeom>
          <a:noFill/>
          <a:ln w="25400"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2359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444625"/>
            <a:ext cx="10629900" cy="476990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914400" y="543952"/>
            <a:ext cx="10629900" cy="609398"/>
          </a:xfrm>
        </p:spPr>
        <p:txBody>
          <a:bodyPr>
            <a:no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914400" y="6519335"/>
            <a:ext cx="10629900" cy="1"/>
          </a:xfrm>
          <a:prstGeom prst="line">
            <a:avLst/>
          </a:prstGeom>
          <a:ln w="12700">
            <a:solidFill>
              <a:srgbClr val="4423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Date Placeholder 3"/>
          <p:cNvSpPr txBox="1">
            <a:spLocks/>
          </p:cNvSpPr>
          <p:nvPr userDrawn="1"/>
        </p:nvSpPr>
        <p:spPr>
          <a:xfrm>
            <a:off x="914400" y="6519335"/>
            <a:ext cx="1591733" cy="338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7F8058B-BDB8-4D3C-A4D5-D22A05AE3689}" type="datetime4">
              <a:rPr lang="en-US" smtClean="0"/>
              <a:pPr/>
              <a:t>September 7, 2016</a:t>
            </a:fld>
            <a:endParaRPr lang="en-US" dirty="0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53575" y="6519335"/>
            <a:ext cx="1009650" cy="3386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tx2"/>
                </a:solidFill>
              </a:defRPr>
            </a:lvl1pPr>
          </a:lstStyle>
          <a:p>
            <a:fld id="{F72DC0FD-B062-48B3-83A6-1A81D25906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6133" y="6519335"/>
            <a:ext cx="1552286" cy="338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200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algn="ctr"/>
            <a:r>
              <a:rPr lang="en-US" dirty="0"/>
              <a:t>Park Dong-Ha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0" y="-3"/>
            <a:ext cx="12192000" cy="239153"/>
          </a:xfrm>
          <a:prstGeom prst="rect">
            <a:avLst/>
          </a:prstGeom>
          <a:solidFill>
            <a:srgbClr val="442359"/>
          </a:solidFill>
          <a:ln>
            <a:solidFill>
              <a:srgbClr val="44235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2615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444625"/>
            <a:ext cx="10629900" cy="476990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914400" y="543952"/>
            <a:ext cx="10629900" cy="609398"/>
          </a:xfrm>
        </p:spPr>
        <p:txBody>
          <a:bodyPr>
            <a:noAutofit/>
          </a:bodyPr>
          <a:lstStyle>
            <a:lvl1pPr>
              <a:defRPr sz="40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914400" y="6519335"/>
            <a:ext cx="10629900" cy="1"/>
          </a:xfrm>
          <a:prstGeom prst="line">
            <a:avLst/>
          </a:prstGeom>
          <a:ln w="12700">
            <a:solidFill>
              <a:srgbClr val="4423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Date Placeholder 3"/>
          <p:cNvSpPr txBox="1">
            <a:spLocks/>
          </p:cNvSpPr>
          <p:nvPr userDrawn="1"/>
        </p:nvSpPr>
        <p:spPr>
          <a:xfrm>
            <a:off x="914400" y="6519335"/>
            <a:ext cx="1591733" cy="338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7F8058B-BDB8-4D3C-A4D5-D22A05AE3689}" type="datetime4">
              <a:rPr lang="en-US" smtClean="0">
                <a:solidFill>
                  <a:schemeClr val="tx1"/>
                </a:solidFill>
              </a:rPr>
              <a:pPr/>
              <a:t>September 7, 2016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53575" y="6519335"/>
            <a:ext cx="1009650" cy="3386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tx1"/>
                </a:solidFill>
              </a:defRPr>
            </a:lvl1pPr>
          </a:lstStyle>
          <a:p>
            <a:fld id="{F72DC0FD-B062-48B3-83A6-1A81D25906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6133" y="6519335"/>
            <a:ext cx="1552286" cy="338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algn="ctr"/>
            <a:r>
              <a:rPr lang="en-US"/>
              <a:t>Park Dong-Ha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0" y="-1"/>
            <a:ext cx="12192000" cy="23915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3334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444625"/>
            <a:ext cx="10629900" cy="476990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914400" y="543952"/>
            <a:ext cx="10629900" cy="609398"/>
          </a:xfrm>
        </p:spPr>
        <p:txBody>
          <a:bodyPr>
            <a:noAutofit/>
          </a:bodyPr>
          <a:lstStyle>
            <a:lvl1pPr>
              <a:defRPr sz="4000">
                <a:solidFill>
                  <a:schemeClr val="accent6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914400" y="6519335"/>
            <a:ext cx="10629900" cy="1"/>
          </a:xfrm>
          <a:prstGeom prst="line">
            <a:avLst/>
          </a:prstGeom>
          <a:ln w="12700">
            <a:solidFill>
              <a:srgbClr val="4423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Date Placeholder 3"/>
          <p:cNvSpPr txBox="1">
            <a:spLocks/>
          </p:cNvSpPr>
          <p:nvPr userDrawn="1"/>
        </p:nvSpPr>
        <p:spPr>
          <a:xfrm>
            <a:off x="914400" y="6519335"/>
            <a:ext cx="1591733" cy="338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7F8058B-BDB8-4D3C-A4D5-D22A05AE3689}" type="datetime4">
              <a:rPr lang="en-US" smtClean="0">
                <a:solidFill>
                  <a:schemeClr val="accent6"/>
                </a:solidFill>
              </a:rPr>
              <a:pPr/>
              <a:t>September 7, 2016</a:t>
            </a:fld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53575" y="6519335"/>
            <a:ext cx="1009650" cy="3386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accent6"/>
                </a:solidFill>
              </a:defRPr>
            </a:lvl1pPr>
          </a:lstStyle>
          <a:p>
            <a:fld id="{F72DC0FD-B062-48B3-83A6-1A81D25906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6133" y="6519335"/>
            <a:ext cx="1552286" cy="338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200" kern="1200" dirty="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</a:lstStyle>
          <a:p>
            <a:pPr algn="ctr"/>
            <a:r>
              <a:rPr lang="en-US"/>
              <a:t>Park Dong-Ha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0" y="-3"/>
            <a:ext cx="12192000" cy="25268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6280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992" y="421888"/>
            <a:ext cx="3095512" cy="1575878"/>
          </a:xfrm>
        </p:spPr>
        <p:txBody>
          <a:bodyPr anchor="t"/>
          <a:lstStyle>
            <a:lvl1pPr>
              <a:defRPr sz="32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79581" y="421888"/>
            <a:ext cx="7991719" cy="595903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5992" y="2361124"/>
            <a:ext cx="3095511" cy="417322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3679581" y="6534344"/>
            <a:ext cx="7991719" cy="0"/>
          </a:xfrm>
          <a:prstGeom prst="line">
            <a:avLst/>
          </a:prstGeom>
          <a:ln w="12700">
            <a:solidFill>
              <a:srgbClr val="4423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 userDrawn="1"/>
        </p:nvSpPr>
        <p:spPr>
          <a:xfrm>
            <a:off x="0" y="-1"/>
            <a:ext cx="307731" cy="6857999"/>
          </a:xfrm>
          <a:prstGeom prst="rect">
            <a:avLst/>
          </a:prstGeom>
          <a:solidFill>
            <a:srgbClr val="442359"/>
          </a:solidFill>
          <a:ln>
            <a:solidFill>
              <a:srgbClr val="44235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465991" y="2164439"/>
            <a:ext cx="3095512" cy="0"/>
          </a:xfrm>
          <a:prstGeom prst="line">
            <a:avLst/>
          </a:prstGeom>
          <a:ln w="12700">
            <a:solidFill>
              <a:srgbClr val="4423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3308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990" y="421888"/>
            <a:ext cx="3095513" cy="157587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5991" y="2361124"/>
            <a:ext cx="3095512" cy="417322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3679581" y="6534344"/>
            <a:ext cx="7991719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 userDrawn="1"/>
        </p:nvCxnSpPr>
        <p:spPr>
          <a:xfrm>
            <a:off x="465990" y="2164439"/>
            <a:ext cx="3095513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>
          <a:xfrm>
            <a:off x="0" y="-1"/>
            <a:ext cx="307731" cy="685799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3679581" y="421888"/>
            <a:ext cx="7991719" cy="595903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95937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618067"/>
            <a:ext cx="10515600" cy="10726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173300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52" r:id="rId2"/>
    <p:sldLayoutId id="2147483658" r:id="rId3"/>
    <p:sldLayoutId id="2147483659" r:id="rId4"/>
    <p:sldLayoutId id="2147483650" r:id="rId5"/>
    <p:sldLayoutId id="2147483664" r:id="rId6"/>
    <p:sldLayoutId id="2147483665" r:id="rId7"/>
    <p:sldLayoutId id="2147483656" r:id="rId8"/>
    <p:sldLayoutId id="2147483662" r:id="rId9"/>
    <p:sldLayoutId id="2147483663" r:id="rId10"/>
    <p:sldLayoutId id="2147483666" r:id="rId11"/>
  </p:sldLayoutIdLst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35280" y="0"/>
            <a:ext cx="5354320" cy="6858000"/>
          </a:xfrm>
          <a:prstGeom prst="rect">
            <a:avLst/>
          </a:prstGeom>
          <a:solidFill>
            <a:schemeClr val="accent6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8635" y="1595923"/>
            <a:ext cx="2799245" cy="1495794"/>
          </a:xfrm>
        </p:spPr>
        <p:txBody>
          <a:bodyPr anchor="ctr"/>
          <a:lstStyle/>
          <a:p>
            <a:r>
              <a:rPr lang="en-US" sz="3600" dirty="0">
                <a:solidFill>
                  <a:schemeClr val="bg1"/>
                </a:solidFill>
              </a:rPr>
              <a:t>Design </a:t>
            </a:r>
            <a:br>
              <a:rPr lang="en-US" sz="4000" dirty="0">
                <a:solidFill>
                  <a:schemeClr val="bg1"/>
                </a:solidFill>
              </a:rPr>
            </a:br>
            <a:r>
              <a:rPr lang="en-US" sz="3600" dirty="0">
                <a:solidFill>
                  <a:schemeClr val="bg1"/>
                </a:solidFill>
              </a:rPr>
              <a:t>Pattern</a:t>
            </a:r>
            <a:r>
              <a:rPr lang="en-US" sz="3200" dirty="0">
                <a:solidFill>
                  <a:schemeClr val="bg1"/>
                </a:solidFill>
              </a:rPr>
              <a:t> with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58634" y="4581738"/>
            <a:ext cx="4694086" cy="1179286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C++ Korea </a:t>
            </a:r>
          </a:p>
          <a:p>
            <a:r>
              <a:rPr lang="ko-KR" altLang="en-US" dirty="0">
                <a:solidFill>
                  <a:schemeClr val="bg1"/>
                </a:solidFill>
              </a:rPr>
              <a:t>박 동하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en-US" altLang="ko-KR" sz="2000" dirty="0">
                <a:solidFill>
                  <a:schemeClr val="bg1"/>
                </a:solidFill>
              </a:rPr>
              <a:t>( luncliff@gmail.com 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441700" y="1620545"/>
            <a:ext cx="1912620" cy="144655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8800" dirty="0">
                <a:solidFill>
                  <a:schemeClr val="bg1"/>
                </a:solidFill>
              </a:rPr>
              <a:t>C++</a:t>
            </a:r>
            <a:endParaRPr lang="en-US" sz="8800" dirty="0"/>
          </a:p>
        </p:txBody>
      </p:sp>
      <p:sp>
        <p:nvSpPr>
          <p:cNvPr id="9" name="TextBox 8"/>
          <p:cNvSpPr txBox="1"/>
          <p:nvPr/>
        </p:nvSpPr>
        <p:spPr>
          <a:xfrm>
            <a:off x="4398010" y="3015418"/>
            <a:ext cx="11006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Week 4</a:t>
            </a:r>
          </a:p>
        </p:txBody>
      </p:sp>
    </p:spTree>
    <p:extLst>
      <p:ext uri="{BB962C8B-B14F-4D97-AF65-F5344CB8AC3E}">
        <p14:creationId xmlns:p14="http://schemas.microsoft.com/office/powerpoint/2010/main" val="13750399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9350" y="1542123"/>
            <a:ext cx="4356835" cy="4684769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참고 자료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14400" y="3315122"/>
            <a:ext cx="4427621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>
                <a:solidFill>
                  <a:schemeClr val="accent6"/>
                </a:solidFill>
              </a:rPr>
              <a:t>“C#</a:t>
            </a:r>
            <a:r>
              <a:rPr lang="ko-KR" altLang="en-US" sz="2400" i="1" dirty="0">
                <a:solidFill>
                  <a:schemeClr val="accent6"/>
                </a:solidFill>
              </a:rPr>
              <a:t>을 쓰지 않더라도 </a:t>
            </a:r>
            <a:br>
              <a:rPr lang="en-US" altLang="ko-KR" sz="2400" i="1" dirty="0">
                <a:solidFill>
                  <a:schemeClr val="accent6"/>
                </a:solidFill>
              </a:rPr>
            </a:br>
            <a:r>
              <a:rPr lang="ko-KR" altLang="en-US" sz="2400" i="1" dirty="0">
                <a:solidFill>
                  <a:schemeClr val="accent6"/>
                </a:solidFill>
              </a:rPr>
              <a:t>읽어야 하는 바로 그 책</a:t>
            </a:r>
            <a:r>
              <a:rPr lang="en-US" altLang="ko-KR" sz="2400" i="1" dirty="0">
                <a:solidFill>
                  <a:schemeClr val="accent6"/>
                </a:solidFill>
              </a:rPr>
              <a:t>!”</a:t>
            </a:r>
            <a:br>
              <a:rPr lang="en-US" altLang="ko-KR" sz="2400" i="1" dirty="0"/>
            </a:br>
            <a:r>
              <a:rPr lang="en-US" altLang="ko-KR" sz="2000" i="1" dirty="0"/>
              <a:t>- </a:t>
            </a:r>
            <a:r>
              <a:rPr lang="ko-KR" altLang="en-US" sz="2000" i="1" dirty="0"/>
              <a:t>박 동하</a:t>
            </a:r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196472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ko-KR" altLang="en-US" dirty="0"/>
              <a:t>지난 이야기</a:t>
            </a:r>
            <a:r>
              <a:rPr lang="en-US" altLang="ko-KR" dirty="0"/>
              <a:t>…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algn="ctr"/>
            <a:r>
              <a:rPr lang="ko-KR" altLang="en-US" b="1" dirty="0"/>
              <a:t>리스코프 치환 원칙</a:t>
            </a:r>
            <a:endParaRPr lang="en-US" altLang="ko-KR" b="1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736542" y="4139457"/>
            <a:ext cx="7854630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i="1" dirty="0">
                <a:latin typeface="+mn-ea"/>
              </a:rPr>
              <a:t>“</a:t>
            </a:r>
            <a:r>
              <a:rPr lang="ko-KR" altLang="en-US" sz="2400" i="1" dirty="0">
                <a:solidFill>
                  <a:schemeClr val="accent6"/>
                </a:solidFill>
                <a:latin typeface="+mn-ea"/>
              </a:rPr>
              <a:t>상위타입 객체</a:t>
            </a:r>
            <a:r>
              <a:rPr lang="ko-KR" altLang="en-US" sz="2000" i="1" dirty="0">
                <a:latin typeface="+mn-ea"/>
              </a:rPr>
              <a:t>는 </a:t>
            </a:r>
            <a:br>
              <a:rPr lang="en-US" altLang="ko-KR" sz="2000" i="1" dirty="0">
                <a:latin typeface="+mn-ea"/>
              </a:rPr>
            </a:br>
            <a:r>
              <a:rPr lang="ko-KR" altLang="en-US" sz="2000" i="1" dirty="0">
                <a:latin typeface="+mn-ea"/>
              </a:rPr>
              <a:t>프로그램 실행에 </a:t>
            </a:r>
            <a:r>
              <a:rPr lang="ko-KR" altLang="en-US" sz="2400" i="1" dirty="0">
                <a:solidFill>
                  <a:schemeClr val="accent6"/>
                </a:solidFill>
                <a:latin typeface="+mn-ea"/>
              </a:rPr>
              <a:t>문제를 일으키지 않고</a:t>
            </a:r>
            <a:br>
              <a:rPr lang="en-US" altLang="ko-KR" sz="2000" i="1" dirty="0">
                <a:latin typeface="+mn-ea"/>
              </a:rPr>
            </a:br>
            <a:r>
              <a:rPr lang="ko-KR" altLang="en-US" sz="2000" i="1" dirty="0">
                <a:latin typeface="+mn-ea"/>
              </a:rPr>
              <a:t>하위타입 객체로 </a:t>
            </a:r>
            <a:r>
              <a:rPr lang="ko-KR" altLang="en-US" sz="2400" i="1" dirty="0">
                <a:solidFill>
                  <a:schemeClr val="accent6"/>
                </a:solidFill>
                <a:latin typeface="+mn-ea"/>
              </a:rPr>
              <a:t>치환이 가능해야 한다</a:t>
            </a:r>
            <a:r>
              <a:rPr lang="en-US" altLang="ko-KR" sz="2000" i="1" dirty="0">
                <a:latin typeface="+mn-ea"/>
              </a:rPr>
              <a:t>.”</a:t>
            </a:r>
            <a:br>
              <a:rPr lang="en-US" altLang="ko-KR" sz="2000" i="1" dirty="0">
                <a:latin typeface="+mn-ea"/>
              </a:rPr>
            </a:br>
            <a:r>
              <a:rPr lang="en-US" altLang="ko-KR" i="1" dirty="0">
                <a:latin typeface="+mn-ea"/>
              </a:rPr>
              <a:t>-</a:t>
            </a:r>
            <a:r>
              <a:rPr lang="ko-KR" altLang="en-US" i="1" dirty="0">
                <a:latin typeface="+mn-ea"/>
              </a:rPr>
              <a:t>바바라 리스코프</a:t>
            </a:r>
            <a:endParaRPr lang="en-US" sz="2000" i="1" dirty="0">
              <a:latin typeface="+mn-ea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3736542" y="1848648"/>
            <a:ext cx="7783336" cy="1529231"/>
            <a:chOff x="3761786" y="4755525"/>
            <a:chExt cx="7783336" cy="1529231"/>
          </a:xfrm>
        </p:grpSpPr>
        <p:sp>
          <p:nvSpPr>
            <p:cNvPr id="7" name="TextBox 6"/>
            <p:cNvSpPr txBox="1"/>
            <p:nvPr/>
          </p:nvSpPr>
          <p:spPr>
            <a:xfrm>
              <a:off x="3761786" y="4755525"/>
              <a:ext cx="778333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3600" b="1" dirty="0">
                  <a:solidFill>
                    <a:schemeClr val="accent6"/>
                  </a:solidFill>
                  <a:latin typeface="+mn-ea"/>
                </a:rPr>
                <a:t>계약</a:t>
              </a:r>
              <a:r>
                <a:rPr lang="ko-KR" altLang="en-US" sz="3600" dirty="0">
                  <a:latin typeface="+mn-ea"/>
                </a:rPr>
                <a:t> </a:t>
              </a:r>
              <a:r>
                <a:rPr lang="en-US" altLang="ko-KR" sz="3600" dirty="0">
                  <a:latin typeface="+mn-ea"/>
                </a:rPr>
                <a:t>+</a:t>
              </a:r>
              <a:r>
                <a:rPr lang="ko-KR" altLang="en-US" sz="3600" dirty="0">
                  <a:latin typeface="+mn-ea"/>
                </a:rPr>
                <a:t> </a:t>
              </a:r>
              <a:r>
                <a:rPr lang="ko-KR" altLang="en-US" sz="3600" b="1" dirty="0">
                  <a:solidFill>
                    <a:schemeClr val="accent1"/>
                  </a:solidFill>
                  <a:latin typeface="+mn-ea"/>
                </a:rPr>
                <a:t>가변성</a:t>
              </a:r>
              <a:endParaRPr lang="en-US" sz="3600" dirty="0">
                <a:latin typeface="+mn-ea"/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3761786" y="5638425"/>
              <a:ext cx="3731029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b="1" dirty="0">
                  <a:solidFill>
                    <a:schemeClr val="accent6"/>
                  </a:solidFill>
                </a:rPr>
                <a:t>사전</a:t>
              </a:r>
              <a:r>
                <a:rPr lang="en-US" altLang="ko-KR" b="1" dirty="0">
                  <a:solidFill>
                    <a:schemeClr val="accent6"/>
                  </a:solidFill>
                </a:rPr>
                <a:t>/</a:t>
              </a:r>
              <a:r>
                <a:rPr lang="ko-KR" altLang="en-US" b="1" dirty="0">
                  <a:solidFill>
                    <a:schemeClr val="accent6"/>
                  </a:solidFill>
                </a:rPr>
                <a:t>사후조건</a:t>
              </a:r>
              <a:endParaRPr lang="en-US" altLang="ko-KR" b="1" dirty="0">
                <a:solidFill>
                  <a:schemeClr val="accent6"/>
                </a:solidFill>
              </a:endParaRPr>
            </a:p>
            <a:p>
              <a:pPr algn="ctr"/>
              <a:r>
                <a:rPr lang="ko-KR" altLang="en-US" b="1" dirty="0">
                  <a:solidFill>
                    <a:schemeClr val="accent6"/>
                  </a:solidFill>
                </a:rPr>
                <a:t>불변조건</a:t>
              </a:r>
              <a:endParaRPr lang="en-US" altLang="ko-KR" b="1" dirty="0">
                <a:solidFill>
                  <a:schemeClr val="accent6"/>
                </a:solidFill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7492817" y="5638425"/>
              <a:ext cx="4052305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b="1" dirty="0">
                  <a:solidFill>
                    <a:schemeClr val="accent2"/>
                  </a:solidFill>
                </a:rPr>
                <a:t>공변성</a:t>
              </a:r>
              <a:r>
                <a:rPr lang="en-US" altLang="ko-KR" b="1" dirty="0">
                  <a:solidFill>
                    <a:schemeClr val="accent2"/>
                  </a:solidFill>
                </a:rPr>
                <a:t>/</a:t>
              </a:r>
              <a:r>
                <a:rPr lang="ko-KR" altLang="en-US" b="1" dirty="0">
                  <a:solidFill>
                    <a:schemeClr val="accent2"/>
                  </a:solidFill>
                </a:rPr>
                <a:t>반</a:t>
              </a:r>
              <a:r>
                <a:rPr lang="en-US" altLang="ko-KR" b="1" dirty="0">
                  <a:solidFill>
                    <a:schemeClr val="accent2"/>
                  </a:solidFill>
                </a:rPr>
                <a:t>-</a:t>
              </a:r>
              <a:r>
                <a:rPr lang="ko-KR" altLang="en-US" b="1" dirty="0">
                  <a:solidFill>
                    <a:schemeClr val="accent2"/>
                  </a:solidFill>
                </a:rPr>
                <a:t>공변성</a:t>
              </a:r>
              <a:endParaRPr lang="en-US" altLang="ko-KR" b="1" dirty="0">
                <a:solidFill>
                  <a:schemeClr val="accent2"/>
                </a:solidFill>
              </a:endParaRPr>
            </a:p>
            <a:p>
              <a:pPr algn="ctr"/>
              <a:r>
                <a:rPr lang="ko-KR" altLang="en-US" b="1" dirty="0">
                  <a:solidFill>
                    <a:schemeClr val="accent2"/>
                  </a:solidFill>
                </a:rPr>
                <a:t>예외처리</a:t>
              </a:r>
              <a:endParaRPr lang="en-US" b="1" dirty="0">
                <a:solidFill>
                  <a:schemeClr val="accent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07544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계약 규칙 </a:t>
            </a:r>
            <a:r>
              <a:rPr lang="en-US" altLang="ko-KR" sz="3200" dirty="0"/>
              <a:t>Type Contract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914400" y="2230688"/>
            <a:ext cx="10629900" cy="59272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400" dirty="0">
                <a:solidFill>
                  <a:schemeClr val="accent3"/>
                </a:solidFill>
                <a:latin typeface="+mn-ea"/>
              </a:rPr>
              <a:t>SubType</a:t>
            </a:r>
            <a:r>
              <a:rPr lang="ko-KR" altLang="en-US" sz="2400" dirty="0">
                <a:latin typeface="+mn-ea"/>
              </a:rPr>
              <a:t>에 더 강한 </a:t>
            </a:r>
            <a:r>
              <a:rPr lang="ko-KR" altLang="en-US" sz="2400" b="1" dirty="0">
                <a:latin typeface="+mn-ea"/>
              </a:rPr>
              <a:t>사전조건</a:t>
            </a:r>
            <a:r>
              <a:rPr lang="ko-KR" altLang="en-US" sz="2400" dirty="0">
                <a:latin typeface="+mn-ea"/>
              </a:rPr>
              <a:t>을 정의할 수 없다</a:t>
            </a:r>
            <a:r>
              <a:rPr lang="en-US" altLang="ko-KR" sz="2400" dirty="0">
                <a:latin typeface="+mn-ea"/>
              </a:rPr>
              <a:t>.</a:t>
            </a:r>
          </a:p>
        </p:txBody>
      </p:sp>
      <p:sp>
        <p:nvSpPr>
          <p:cNvPr id="7" name="Content Placeholder 5"/>
          <p:cNvSpPr txBox="1">
            <a:spLocks/>
          </p:cNvSpPr>
          <p:nvPr/>
        </p:nvSpPr>
        <p:spPr>
          <a:xfrm>
            <a:off x="914400" y="2756966"/>
            <a:ext cx="10629900" cy="5927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>
                <a:solidFill>
                  <a:schemeClr val="accent3"/>
                </a:solidFill>
                <a:latin typeface="+mn-ea"/>
              </a:rPr>
              <a:t>SubType</a:t>
            </a:r>
            <a:r>
              <a:rPr lang="ko-KR" altLang="en-US" sz="2400" dirty="0">
                <a:latin typeface="+mn-ea"/>
              </a:rPr>
              <a:t>에 더 약한 </a:t>
            </a:r>
            <a:r>
              <a:rPr lang="ko-KR" altLang="en-US" sz="2400" b="1" dirty="0">
                <a:latin typeface="+mn-ea"/>
              </a:rPr>
              <a:t>사후조건</a:t>
            </a:r>
            <a:r>
              <a:rPr lang="ko-KR" altLang="en-US" sz="2400" dirty="0">
                <a:latin typeface="+mn-ea"/>
              </a:rPr>
              <a:t>을 정의할 수 없다</a:t>
            </a:r>
            <a:r>
              <a:rPr lang="en-US" altLang="ko-KR" sz="2400" dirty="0">
                <a:latin typeface="+mn-ea"/>
              </a:rPr>
              <a:t>.</a:t>
            </a:r>
          </a:p>
        </p:txBody>
      </p:sp>
      <p:sp>
        <p:nvSpPr>
          <p:cNvPr id="8" name="Content Placeholder 5"/>
          <p:cNvSpPr txBox="1">
            <a:spLocks/>
          </p:cNvSpPr>
          <p:nvPr/>
        </p:nvSpPr>
        <p:spPr>
          <a:xfrm>
            <a:off x="914400" y="3349689"/>
            <a:ext cx="10629900" cy="5927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>
                <a:solidFill>
                  <a:schemeClr val="accent6"/>
                </a:solidFill>
                <a:latin typeface="+mn-ea"/>
              </a:rPr>
              <a:t>SuperType</a:t>
            </a:r>
            <a:r>
              <a:rPr lang="ko-KR" altLang="en-US" sz="2400" dirty="0">
                <a:latin typeface="+mn-ea"/>
              </a:rPr>
              <a:t>의 </a:t>
            </a:r>
            <a:r>
              <a:rPr lang="ko-KR" altLang="en-US" sz="2400" b="1" dirty="0">
                <a:latin typeface="+mn-ea"/>
              </a:rPr>
              <a:t>불변조건</a:t>
            </a:r>
            <a:r>
              <a:rPr lang="ko-KR" altLang="en-US" sz="2400" dirty="0">
                <a:latin typeface="+mn-ea"/>
              </a:rPr>
              <a:t>은 </a:t>
            </a:r>
            <a:r>
              <a:rPr lang="en-US" altLang="ko-KR" sz="2400" dirty="0">
                <a:solidFill>
                  <a:schemeClr val="accent3"/>
                </a:solidFill>
                <a:latin typeface="+mn-ea"/>
              </a:rPr>
              <a:t>SubType</a:t>
            </a:r>
            <a:r>
              <a:rPr lang="ko-KR" altLang="en-US" sz="2400" dirty="0">
                <a:latin typeface="+mn-ea"/>
              </a:rPr>
              <a:t>에서도 유지되어야 한다</a:t>
            </a:r>
            <a:endParaRPr lang="en-US" altLang="ko-KR" sz="2400" dirty="0">
              <a:latin typeface="+mn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578820" y="4707653"/>
            <a:ext cx="93010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accent6"/>
                </a:solidFill>
              </a:rPr>
              <a:t>Client</a:t>
            </a:r>
            <a:r>
              <a:rPr lang="ko-KR" altLang="en-US" sz="3200" b="1" dirty="0">
                <a:solidFill>
                  <a:schemeClr val="accent6"/>
                </a:solidFill>
              </a:rPr>
              <a:t>와의 계약에 맞춰 동작하도록 하라</a:t>
            </a:r>
            <a:r>
              <a:rPr lang="en-US" altLang="ko-KR" sz="3200" b="1" dirty="0">
                <a:solidFill>
                  <a:schemeClr val="accent6"/>
                </a:solidFill>
              </a:rPr>
              <a:t>!</a:t>
            </a:r>
            <a:endParaRPr lang="en-US" sz="3200" b="1" dirty="0">
              <a:solidFill>
                <a:schemeClr val="accent6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290017" y="5292428"/>
            <a:ext cx="14542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dirty="0">
                <a:solidFill>
                  <a:schemeClr val="accent6"/>
                </a:solidFill>
              </a:rPr>
              <a:t>(Interface)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9876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7" grpId="0"/>
      <p:bldP spid="8" grpId="0"/>
      <p:bldP spid="9" grpId="0"/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914400" y="1884222"/>
            <a:ext cx="10629900" cy="65087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400" dirty="0">
                <a:solidFill>
                  <a:schemeClr val="accent3"/>
                </a:solidFill>
              </a:rPr>
              <a:t>SubType</a:t>
            </a:r>
            <a:r>
              <a:rPr lang="ko-KR" altLang="en-US" sz="2400" dirty="0"/>
              <a:t>의 메서드 인수는 </a:t>
            </a:r>
            <a:r>
              <a:rPr lang="ko-KR" altLang="en-US" sz="2400" b="1" dirty="0"/>
              <a:t>반</a:t>
            </a:r>
            <a:r>
              <a:rPr lang="en-US" altLang="ko-KR" sz="2400" b="1" dirty="0"/>
              <a:t>-</a:t>
            </a:r>
            <a:r>
              <a:rPr lang="ko-KR" altLang="en-US" sz="2400" b="1" dirty="0"/>
              <a:t>공변성</a:t>
            </a:r>
            <a:r>
              <a:rPr lang="ko-KR" altLang="en-US" sz="2400" dirty="0"/>
              <a:t>을 가져야 한다</a:t>
            </a:r>
            <a:r>
              <a:rPr lang="en-US" altLang="ko-KR" sz="2400" dirty="0"/>
              <a:t>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가변성 규칙 </a:t>
            </a:r>
            <a:r>
              <a:rPr lang="en-US" altLang="ko-KR" sz="3200" dirty="0"/>
              <a:t>Type Variance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</a:p>
        </p:txBody>
      </p:sp>
      <p:sp>
        <p:nvSpPr>
          <p:cNvPr id="7" name="Content Placeholder 5"/>
          <p:cNvSpPr txBox="1">
            <a:spLocks/>
          </p:cNvSpPr>
          <p:nvPr/>
        </p:nvSpPr>
        <p:spPr>
          <a:xfrm>
            <a:off x="914400" y="2411550"/>
            <a:ext cx="10629900" cy="5927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>
                <a:solidFill>
                  <a:schemeClr val="accent3"/>
                </a:solidFill>
              </a:rPr>
              <a:t>SubType</a:t>
            </a:r>
            <a:r>
              <a:rPr lang="ko-KR" altLang="en-US" sz="2400" dirty="0"/>
              <a:t>에 리턴 타입은 </a:t>
            </a:r>
            <a:r>
              <a:rPr lang="ko-KR" altLang="en-US" sz="2400" b="1" dirty="0"/>
              <a:t>공변성</a:t>
            </a:r>
            <a:r>
              <a:rPr lang="ko-KR" altLang="en-US" sz="2400" dirty="0"/>
              <a:t>을 가져야 한다</a:t>
            </a:r>
            <a:r>
              <a:rPr lang="en-US" altLang="ko-KR" sz="2400" dirty="0"/>
              <a:t>.</a:t>
            </a:r>
          </a:p>
        </p:txBody>
      </p:sp>
      <p:sp>
        <p:nvSpPr>
          <p:cNvPr id="8" name="Content Placeholder 5"/>
          <p:cNvSpPr txBox="1">
            <a:spLocks/>
          </p:cNvSpPr>
          <p:nvPr/>
        </p:nvSpPr>
        <p:spPr>
          <a:xfrm>
            <a:off x="914400" y="4463660"/>
            <a:ext cx="10629900" cy="5927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2400" dirty="0">
                <a:solidFill>
                  <a:schemeClr val="accent3"/>
                </a:solidFill>
              </a:rPr>
              <a:t>SubType</a:t>
            </a:r>
            <a:r>
              <a:rPr lang="ko-KR" altLang="en-US" sz="2400" dirty="0"/>
              <a:t>은</a:t>
            </a:r>
            <a:r>
              <a:rPr lang="ko-KR" altLang="en-US" sz="2400" dirty="0">
                <a:solidFill>
                  <a:schemeClr val="accent3"/>
                </a:solidFill>
              </a:rPr>
              <a:t> </a:t>
            </a:r>
            <a:r>
              <a:rPr lang="en-US" sz="2400" dirty="0">
                <a:solidFill>
                  <a:schemeClr val="accent6"/>
                </a:solidFill>
              </a:rPr>
              <a:t>SuperType</a:t>
            </a:r>
            <a:r>
              <a:rPr lang="ko-KR" altLang="en-US" sz="2400" dirty="0"/>
              <a:t>처럼 </a:t>
            </a:r>
            <a:r>
              <a:rPr lang="ko-KR" altLang="en-US" sz="2400" b="1" dirty="0"/>
              <a:t>같은종류의 예외만</a:t>
            </a:r>
            <a:r>
              <a:rPr lang="ko-KR" altLang="en-US" sz="2400" dirty="0"/>
              <a:t> 발생시켜야</a:t>
            </a:r>
            <a:r>
              <a:rPr lang="ko-KR" altLang="en-US" sz="2400" b="1" dirty="0"/>
              <a:t> </a:t>
            </a:r>
            <a:r>
              <a:rPr lang="ko-KR" altLang="en-US" sz="2400" dirty="0"/>
              <a:t>한다</a:t>
            </a:r>
            <a:endParaRPr lang="en-US" altLang="ko-KR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3395411" y="3197676"/>
            <a:ext cx="56678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solidFill>
                  <a:schemeClr val="tx2"/>
                </a:solidFill>
              </a:rPr>
              <a:t>필요하면 타입 정보를 제공하라</a:t>
            </a:r>
            <a:r>
              <a:rPr lang="en-US" altLang="ko-KR" sz="2800" b="1" dirty="0">
                <a:solidFill>
                  <a:schemeClr val="tx2"/>
                </a:solidFill>
              </a:rPr>
              <a:t>!</a:t>
            </a:r>
            <a:endParaRPr lang="en-US" sz="2800" b="1" dirty="0">
              <a:solidFill>
                <a:schemeClr val="tx2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432382" y="5095361"/>
            <a:ext cx="75939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solidFill>
                  <a:schemeClr val="tx2"/>
                </a:solidFill>
              </a:rPr>
              <a:t>예외는 상위타입 핸들러에 </a:t>
            </a:r>
            <a:r>
              <a:rPr lang="ko-KR" altLang="en-US" sz="2800" b="1">
                <a:solidFill>
                  <a:schemeClr val="tx2"/>
                </a:solidFill>
              </a:rPr>
              <a:t>맞춰서</a:t>
            </a:r>
            <a:r>
              <a:rPr lang="en-US" altLang="ko-KR" sz="2800" b="1" dirty="0">
                <a:solidFill>
                  <a:schemeClr val="tx2"/>
                </a:solidFill>
              </a:rPr>
              <a:t> </a:t>
            </a:r>
            <a:r>
              <a:rPr lang="ko-KR" altLang="en-US" sz="2800" b="1" dirty="0">
                <a:solidFill>
                  <a:schemeClr val="tx2"/>
                </a:solidFill>
              </a:rPr>
              <a:t>발생시켜라</a:t>
            </a:r>
            <a:r>
              <a:rPr lang="en-US" altLang="ko-KR" sz="2800" b="1" dirty="0">
                <a:solidFill>
                  <a:schemeClr val="tx2"/>
                </a:solidFill>
              </a:rPr>
              <a:t>!</a:t>
            </a:r>
            <a:endParaRPr lang="en-US" sz="28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5355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7" grpId="0"/>
      <p:bldP spid="8" grpId="0"/>
      <p:bldP spid="10" grpId="0"/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타입 설계의 어려움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328487" y="2641159"/>
            <a:ext cx="98017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6"/>
                </a:solidFill>
              </a:rPr>
              <a:t>Class Hierarchy</a:t>
            </a:r>
            <a:r>
              <a:rPr lang="ko-KR" altLang="en-US" sz="3600" dirty="0">
                <a:solidFill>
                  <a:schemeClr val="accent6"/>
                </a:solidFill>
              </a:rPr>
              <a:t> 설계 </a:t>
            </a:r>
            <a:endParaRPr lang="en-US" sz="3600" dirty="0">
              <a:solidFill>
                <a:schemeClr val="accent6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328487" y="4775299"/>
            <a:ext cx="980172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200" dirty="0"/>
              <a:t>어떻게 해야</a:t>
            </a:r>
            <a:r>
              <a:rPr lang="en-US" altLang="ko-KR" sz="3200" dirty="0"/>
              <a:t>…</a:t>
            </a:r>
            <a:br>
              <a:rPr lang="en-US" altLang="ko-KR" sz="3200" dirty="0"/>
            </a:br>
            <a:r>
              <a:rPr lang="ko-KR" altLang="en-US" sz="3200" dirty="0"/>
              <a:t>잘 했다고 소문이 날까</a:t>
            </a:r>
            <a:r>
              <a:rPr lang="en-US" altLang="ko-KR" sz="3200" dirty="0"/>
              <a:t>?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002816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dirty="0"/>
              <a:t>몇가지 원칙들이 있는데</a:t>
            </a:r>
            <a:r>
              <a:rPr lang="en-US" altLang="ko-KR" dirty="0"/>
              <a:t>…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400" dirty="0"/>
              <a:t> </a:t>
            </a:r>
            <a:r>
              <a:rPr lang="en-US" altLang="ko-KR" sz="2400" dirty="0"/>
              <a:t>- </a:t>
            </a:r>
            <a:r>
              <a:rPr lang="ko-KR" altLang="en-US" sz="2400" dirty="0"/>
              <a:t>단일 책임 </a:t>
            </a:r>
            <a:r>
              <a:rPr lang="en-US" altLang="ko-KR" sz="2400" dirty="0"/>
              <a:t>		</a:t>
            </a:r>
            <a:r>
              <a:rPr lang="en-US" sz="2000" dirty="0">
                <a:solidFill>
                  <a:schemeClr val="accent6"/>
                </a:solidFill>
                <a:latin typeface="+mn-ea"/>
              </a:rPr>
              <a:t>S</a:t>
            </a:r>
            <a:r>
              <a:rPr lang="en-US" sz="2000" dirty="0">
                <a:latin typeface="+mn-ea"/>
              </a:rPr>
              <a:t>ingle Responsibility</a:t>
            </a:r>
            <a:br>
              <a:rPr lang="en-US" sz="2400" dirty="0"/>
            </a:br>
            <a:r>
              <a:rPr lang="en-US" sz="2400" dirty="0"/>
              <a:t> - </a:t>
            </a:r>
            <a:r>
              <a:rPr lang="ko-KR" altLang="en-US" sz="2400" dirty="0"/>
              <a:t>개방 폐쇄</a:t>
            </a:r>
            <a:r>
              <a:rPr lang="en-US" altLang="ko-KR" sz="2400" dirty="0"/>
              <a:t>			</a:t>
            </a:r>
            <a:r>
              <a:rPr lang="en-US" sz="2000" dirty="0">
                <a:solidFill>
                  <a:schemeClr val="accent6"/>
                </a:solidFill>
                <a:latin typeface="+mn-ea"/>
              </a:rPr>
              <a:t>O</a:t>
            </a:r>
            <a:r>
              <a:rPr lang="en-US" sz="2000" dirty="0">
                <a:latin typeface="+mn-ea"/>
              </a:rPr>
              <a:t>pen/Close Principle</a:t>
            </a:r>
            <a:br>
              <a:rPr lang="en-US" sz="2400" dirty="0"/>
            </a:br>
            <a:r>
              <a:rPr lang="en-US" sz="2400" dirty="0"/>
              <a:t> - </a:t>
            </a:r>
            <a:r>
              <a:rPr lang="ko-KR" altLang="en-US" sz="2400" strike="sngStrike" dirty="0"/>
              <a:t>리스코프 치환</a:t>
            </a:r>
            <a:r>
              <a:rPr lang="en-US" altLang="ko-KR" sz="2400" dirty="0"/>
              <a:t>		</a:t>
            </a:r>
            <a:r>
              <a:rPr lang="en-US" sz="2000" strike="sngStrike" dirty="0">
                <a:solidFill>
                  <a:schemeClr val="accent6"/>
                </a:solidFill>
                <a:latin typeface="+mn-ea"/>
              </a:rPr>
              <a:t>L</a:t>
            </a:r>
            <a:r>
              <a:rPr lang="en-US" sz="2000" strike="sngStrike" dirty="0">
                <a:latin typeface="+mn-ea"/>
              </a:rPr>
              <a:t>iskov Substitution Principle</a:t>
            </a:r>
            <a:br>
              <a:rPr lang="en-US" sz="2400" dirty="0"/>
            </a:br>
            <a:r>
              <a:rPr lang="en-US" sz="2400" dirty="0"/>
              <a:t> - </a:t>
            </a:r>
            <a:r>
              <a:rPr lang="ko-KR" altLang="en-US" b="1" dirty="0">
                <a:solidFill>
                  <a:schemeClr val="accent6"/>
                </a:solidFill>
              </a:rPr>
              <a:t>인터페이스 분리 </a:t>
            </a:r>
            <a:r>
              <a:rPr lang="en-US" altLang="ko-KR" b="1" dirty="0">
                <a:solidFill>
                  <a:schemeClr val="accent6"/>
                </a:solidFill>
              </a:rPr>
              <a:t>	</a:t>
            </a:r>
            <a:r>
              <a:rPr lang="en-US" sz="2400" b="1" dirty="0">
                <a:solidFill>
                  <a:schemeClr val="accent6"/>
                </a:solidFill>
                <a:latin typeface="+mn-ea"/>
              </a:rPr>
              <a:t>I</a:t>
            </a:r>
            <a:r>
              <a:rPr lang="en-US" sz="2400" b="1" dirty="0">
                <a:latin typeface="+mn-ea"/>
              </a:rPr>
              <a:t>nterface Segregation</a:t>
            </a:r>
            <a:br>
              <a:rPr lang="en-US" sz="2400" dirty="0"/>
            </a:br>
            <a:r>
              <a:rPr lang="en-US" sz="2400" dirty="0"/>
              <a:t> - </a:t>
            </a:r>
            <a:r>
              <a:rPr lang="ko-KR" altLang="en-US" sz="2400" dirty="0"/>
              <a:t>의존성 주입</a:t>
            </a:r>
            <a:r>
              <a:rPr lang="en-US" altLang="ko-KR" sz="2400" dirty="0"/>
              <a:t>		</a:t>
            </a:r>
            <a:r>
              <a:rPr lang="en-US" sz="2000" dirty="0">
                <a:solidFill>
                  <a:schemeClr val="accent6"/>
                </a:solidFill>
                <a:latin typeface="+mn-ea"/>
              </a:rPr>
              <a:t>D</a:t>
            </a:r>
            <a:r>
              <a:rPr lang="en-US" sz="2000" dirty="0">
                <a:latin typeface="+mn-ea"/>
              </a:rPr>
              <a:t>ependency Injection</a:t>
            </a:r>
            <a:endParaRPr lang="en-US" sz="24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오늘의 이야기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8638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인터페이스 분리하기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왜 내 클래스들은 이렇게 쓰기 불편한걸까</a:t>
            </a:r>
            <a:r>
              <a:rPr lang="en-US" altLang="ko-KR" dirty="0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4844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46582" y="4323244"/>
            <a:ext cx="5898835" cy="732233"/>
          </a:xfrm>
        </p:spPr>
        <p:txBody>
          <a:bodyPr>
            <a:normAutofit/>
          </a:bodyPr>
          <a:lstStyle/>
          <a:p>
            <a:pPr algn="ctr"/>
            <a:r>
              <a:rPr lang="ko-KR" altLang="en-US" sz="4400" dirty="0">
                <a:solidFill>
                  <a:schemeClr val="bg1"/>
                </a:solidFill>
              </a:rPr>
              <a:t>감사합니다</a:t>
            </a:r>
            <a:r>
              <a:rPr lang="en-US" altLang="ko-KR" sz="4400" dirty="0">
                <a:solidFill>
                  <a:schemeClr val="bg1"/>
                </a:solidFill>
              </a:rPr>
              <a:t>!</a:t>
            </a:r>
            <a:endParaRPr lang="en-US" sz="4400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7769" y="1415821"/>
            <a:ext cx="2156460" cy="22098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765589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632E62"/>
      </a:dk2>
      <a:lt2>
        <a:srgbClr val="EAE5EB"/>
      </a:lt2>
      <a:accent1>
        <a:srgbClr val="68217A"/>
      </a:accent1>
      <a:accent2>
        <a:srgbClr val="442359"/>
      </a:accent2>
      <a:accent3>
        <a:srgbClr val="3A904A"/>
      </a:accent3>
      <a:accent4>
        <a:srgbClr val="AD9178"/>
      </a:accent4>
      <a:accent5>
        <a:srgbClr val="FFFFFF"/>
      </a:accent5>
      <a:accent6>
        <a:srgbClr val="0072C6"/>
      </a:accent6>
      <a:hlink>
        <a:srgbClr val="0066FF"/>
      </a:hlink>
      <a:folHlink>
        <a:srgbClr val="666699"/>
      </a:folHlink>
    </a:clrScheme>
    <a:fontScheme name="CodeReport">
      <a:majorFont>
        <a:latin typeface="D2Coding"/>
        <a:ea typeface="NanumGothic"/>
        <a:cs typeface=""/>
      </a:majorFont>
      <a:minorFont>
        <a:latin typeface="D2Coding"/>
        <a:ea typeface="NanumGothic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1379</TotalTime>
  <Words>275</Words>
  <Application>Microsoft Office PowerPoint</Application>
  <PresentationFormat>Widescreen</PresentationFormat>
  <Paragraphs>70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NanumGothic</vt:lpstr>
      <vt:lpstr>Calibri</vt:lpstr>
      <vt:lpstr>Arial</vt:lpstr>
      <vt:lpstr>맑은 고딕</vt:lpstr>
      <vt:lpstr>D2Coding</vt:lpstr>
      <vt:lpstr>Office Theme</vt:lpstr>
      <vt:lpstr>Design  Pattern with</vt:lpstr>
      <vt:lpstr>참고 자료</vt:lpstr>
      <vt:lpstr>지난 이야기…</vt:lpstr>
      <vt:lpstr>계약 규칙 Type Contract</vt:lpstr>
      <vt:lpstr>가변성 규칙 Type Variance</vt:lpstr>
      <vt:lpstr>타입 설계의 어려움</vt:lpstr>
      <vt:lpstr>오늘의 이야기</vt:lpstr>
      <vt:lpstr>인터페이스 분리하기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C++ Design Pattern</dc:subject>
  <dc:creator>luncliff@gmail.com</dc:creator>
  <cp:keywords>C++</cp:keywords>
  <cp:lastModifiedBy>Park Dong Ha</cp:lastModifiedBy>
  <cp:revision>324</cp:revision>
  <dcterms:created xsi:type="dcterms:W3CDTF">2016-03-18T08:01:28Z</dcterms:created>
  <dcterms:modified xsi:type="dcterms:W3CDTF">2016-09-07T16:48:50Z</dcterms:modified>
  <cp:category>Technical</cp:category>
  <dc:language>English; Korean; C++;</dc:language>
</cp:coreProperties>
</file>

<file path=docProps/thumbnail.jpeg>
</file>